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9" r:id="rId11"/>
    <p:sldId id="270" r:id="rId12"/>
    <p:sldId id="271" r:id="rId13"/>
    <p:sldId id="272" r:id="rId14"/>
    <p:sldId id="274" r:id="rId15"/>
    <p:sldId id="275" r:id="rId16"/>
    <p:sldId id="276" r:id="rId17"/>
    <p:sldId id="281" r:id="rId18"/>
    <p:sldId id="282" r:id="rId19"/>
    <p:sldId id="283" r:id="rId20"/>
    <p:sldId id="284" r:id="rId21"/>
    <p:sldId id="285" r:id="rId22"/>
    <p:sldId id="286" r:id="rId23"/>
    <p:sldId id="289" r:id="rId24"/>
    <p:sldId id="29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604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45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74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5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8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4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88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41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4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6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3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4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02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E7DE078-16C8-4991-9042-6B5B548CE51E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F64480F8-620A-41B1-B7B8-525380FEA4E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99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a.gov/pesticide-registration/list-n-disinfectants-use-against-sars-cov-2-covid-1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jpeg">
            <a:extLst>
              <a:ext uri="{FF2B5EF4-FFF2-40B4-BE49-F238E27FC236}">
                <a16:creationId xmlns:a16="http://schemas.microsoft.com/office/drawing/2014/main" id="{438E00E7-5396-426F-A4B2-6ABE14A9258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87389" y="4802212"/>
            <a:ext cx="1627224" cy="1655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85FA41-F57D-4407-B3B2-CA593E1BE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0968" y="452430"/>
            <a:ext cx="9363382" cy="1463040"/>
          </a:xfrm>
        </p:spPr>
        <p:txBody>
          <a:bodyPr>
            <a:normAutofit fontScale="90000"/>
          </a:bodyPr>
          <a:lstStyle/>
          <a:p>
            <a:r>
              <a:rPr lang="es-ES" dirty="0"/>
              <a:t>Capacitación </a:t>
            </a:r>
            <a:r>
              <a:rPr lang="es-ES" dirty="0" smtClean="0"/>
              <a:t> DE Prevención </a:t>
            </a:r>
            <a:r>
              <a:rPr lang="es-ES" dirty="0"/>
              <a:t>de enfermedades infecciosas del virus SARS-CoV-2 que causa COVID-19 16VAC25-220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171950" y="4994934"/>
            <a:ext cx="4102894" cy="1463040"/>
          </a:xfrm>
        </p:spPr>
        <p:txBody>
          <a:bodyPr>
            <a:normAutofit/>
          </a:bodyPr>
          <a:lstStyle/>
          <a:p>
            <a:r>
              <a:rPr lang="en-US" dirty="0" err="1"/>
              <a:t>Departamento</a:t>
            </a:r>
            <a:r>
              <a:rPr lang="en-US" dirty="0"/>
              <a:t> de </a:t>
            </a:r>
            <a:r>
              <a:rPr lang="en-US" dirty="0" err="1"/>
              <a:t>Trabajo</a:t>
            </a:r>
            <a:r>
              <a:rPr lang="en-US" dirty="0"/>
              <a:t> e </a:t>
            </a:r>
            <a:r>
              <a:rPr lang="en-US" dirty="0" err="1"/>
              <a:t>Industria</a:t>
            </a:r>
            <a:r>
              <a:rPr lang="en-US" dirty="0"/>
              <a:t> de Virginia</a:t>
            </a:r>
          </a:p>
          <a:p>
            <a:r>
              <a:rPr lang="en-US" dirty="0"/>
              <a:t>20/1/21</a:t>
            </a:r>
          </a:p>
          <a:p>
            <a:r>
              <a:rPr lang="en-US" dirty="0"/>
              <a:t>www.doli.virginia.gov</a:t>
            </a:r>
          </a:p>
        </p:txBody>
      </p:sp>
    </p:spTree>
    <p:extLst>
      <p:ext uri="{BB962C8B-B14F-4D97-AF65-F5344CB8AC3E}">
        <p14:creationId xmlns:p14="http://schemas.microsoft.com/office/powerpoint/2010/main" val="361094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características y métodos de transmisión del virus SARS-CoV-2.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coronavirus reciben su nombre de los picos en forma de corona en su superficie. El SARS-CoV-2 "es un </a:t>
            </a:r>
            <a:r>
              <a:rPr lang="es-ES" dirty="0" err="1"/>
              <a:t>betacoronavirus</a:t>
            </a:r>
            <a:r>
              <a:rPr lang="es-ES" dirty="0"/>
              <a:t>, como el MERS-</a:t>
            </a:r>
            <a:r>
              <a:rPr lang="es-ES" dirty="0" err="1"/>
              <a:t>CoV</a:t>
            </a:r>
            <a:r>
              <a:rPr lang="es-ES" dirty="0"/>
              <a:t> y el SARS-</a:t>
            </a:r>
            <a:r>
              <a:rPr lang="es-ES" dirty="0" err="1"/>
              <a:t>CoV</a:t>
            </a:r>
            <a:r>
              <a:rPr lang="es-ES" dirty="0"/>
              <a:t>. El coronavirus SARS-CoV-2 causa la enfermedad del coronavirus 2019 (COVID-19). La enfermedad del coronavirus 2019 (COVID-19) es una enfermedad respiratoria causada por el virus SARS-CoV-2. Se transmite principalmente a través del contacto cercano de persona a persona (dentro de los 6 pies), por medio de la transmisión aérea de gotitas respiratorias producidas cuando una persona infectada tose, estornuda o habla.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76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Los signos y síntomas de la enfermedad COVID-19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s-ES" dirty="0" smtClean="0"/>
              <a:t>OVID-19 </a:t>
            </a:r>
            <a:r>
              <a:rPr lang="es-ES" dirty="0"/>
              <a:t>puede afectar a cada persona de manera diferente, con síntomas que van de leves a graves. Los síntomas de COVID-19 pueden aparecer de 2 a 14 días después de la exposición al virus. Los empleadores y empleados deben poder reconocer los signos y síntomas de COVID-19 más comunes. Quédese en casa si está enfermo o experimenta alguno de estos</a:t>
            </a:r>
            <a:r>
              <a:rPr lang="es-ES" dirty="0" smtClean="0"/>
              <a:t>:</a:t>
            </a:r>
            <a:endParaRPr lang="en-US" dirty="0" smtClean="0"/>
          </a:p>
          <a:p>
            <a:pPr lvl="1"/>
            <a:r>
              <a:rPr lang="es-ES" dirty="0"/>
              <a:t>Los signos de COVID-19 incluyen dificultad para respirar, dolor o presión persistente en el pecho, nueva confusión, incapacidad para despertarse o permanecer despierto, labios o cara azulados.</a:t>
            </a:r>
          </a:p>
          <a:p>
            <a:pPr lvl="1"/>
            <a:r>
              <a:rPr lang="es-ES" dirty="0"/>
              <a:t>Los síntomas comunes incluyen fiebre o escalofríos, tos, falta de aire o dificultad para respirar, fatiga, dolores musculares o corporales, dolor de cabeza, nueva pérdida del gusto u olfato, dolor de garganta, congestión o secreción nasal, náuseas o vómitos, diarrea.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6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smtClean="0"/>
              <a:t>mortal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personas de cualquier edad con las siguientes </a:t>
            </a:r>
            <a:r>
              <a:rPr lang="es-ES" dirty="0" smtClean="0"/>
              <a:t>condiciones </a:t>
            </a:r>
            <a:r>
              <a:rPr lang="es-ES" dirty="0"/>
              <a:t>corren un mayor riesgo de sufrir una enfermedad grave por COVID-19: enfermedad renal crónica; EPOC (enfermedad pulmonar obstructiva crónica); estado </a:t>
            </a:r>
            <a:r>
              <a:rPr lang="es-ES" dirty="0" smtClean="0"/>
              <a:t>inmunocomprometido </a:t>
            </a:r>
            <a:r>
              <a:rPr lang="es-ES" dirty="0"/>
              <a:t>(sistema inmunológico debilitado) por trasplante de órganos sólidos; obesidad (índice de masa corporal [IMC] de 40 o más); </a:t>
            </a:r>
            <a:r>
              <a:rPr lang="es-ES" dirty="0" smtClean="0"/>
              <a:t>condiciones </a:t>
            </a:r>
            <a:r>
              <a:rPr lang="es-ES" dirty="0"/>
              <a:t>cardíacas graves, como insuficiencia cardíaca, enfermedad de las arterias coronarias o cardiomiopatías; anemia </a:t>
            </a:r>
            <a:r>
              <a:rPr lang="es-ES" dirty="0" err="1"/>
              <a:t>drepanocítica</a:t>
            </a:r>
            <a:r>
              <a:rPr lang="es-ES" dirty="0"/>
              <a:t>; </a:t>
            </a:r>
            <a:r>
              <a:rPr lang="es-ES" dirty="0" smtClean="0"/>
              <a:t>diabetes </a:t>
            </a:r>
            <a:r>
              <a:rPr lang="es-ES" dirty="0"/>
              <a:t>mellitus tipo 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1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Capacidad de las personas </a:t>
            </a:r>
            <a:r>
              <a:rPr lang="es-ES" dirty="0" err="1" smtClean="0"/>
              <a:t>presintomáticas</a:t>
            </a:r>
            <a:r>
              <a:rPr lang="es-ES" dirty="0" smtClean="0"/>
              <a:t> </a:t>
            </a:r>
            <a:r>
              <a:rPr lang="es-ES" dirty="0"/>
              <a:t>y asintomáticas DEL COVID-19 para transmitir el virus SARS-CoV-2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Algunas personas infectadas pueden no presentar signos o síntomas de COVID-19. Existe evidencia de que las personas </a:t>
            </a:r>
            <a:r>
              <a:rPr lang="es-ES" dirty="0" err="1"/>
              <a:t>presintomáticas</a:t>
            </a:r>
            <a:r>
              <a:rPr lang="es-ES" dirty="0"/>
              <a:t> (SARS-CoV-2 detectado antes de la aparición de los síntomas) y las personas asintomáticas (SARS-CoV-2 detectado pero los síntomas nunca se desarrollan) pueden transmitir COVID 19 sin saberlo a otras personas.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7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Implementar prácticas laborales y medidas de control.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Los empleados </a:t>
            </a:r>
            <a:r>
              <a:rPr lang="es-ES" dirty="0" smtClean="0"/>
              <a:t>están requeridos a auto-declarar </a:t>
            </a:r>
            <a:r>
              <a:rPr lang="es-ES" dirty="0"/>
              <a:t>los síntomas por sí mismos y realizar una evaluación </a:t>
            </a:r>
            <a:r>
              <a:rPr lang="es-ES" dirty="0" smtClean="0"/>
              <a:t>para </a:t>
            </a:r>
            <a:r>
              <a:rPr lang="es-ES" dirty="0"/>
              <a:t>detectar signos y síntomas de </a:t>
            </a:r>
            <a:r>
              <a:rPr lang="es-ES" dirty="0" smtClean="0"/>
              <a:t>COVID-19 antes del turno de trabajo.</a:t>
            </a:r>
            <a:endParaRPr lang="es-ES" dirty="0"/>
          </a:p>
          <a:p>
            <a:r>
              <a:rPr lang="es-ES" dirty="0"/>
              <a:t>Se prohíbe a los empleados u otras personas que se sepa o se sospeche que están infectadas con el virus SARS-CoV-2 presentarse o permanecer en el lugar de trabajo o participar en el trabajo en un cliente o ubicación del cliente hasta que se autorice el regreso al trabajo.</a:t>
            </a:r>
          </a:p>
          <a:p>
            <a:r>
              <a:rPr lang="es-ES" dirty="0"/>
              <a:t>Evite el contacto físico con otros (manteniendo una distancia de al menos 6 pies de los empleados, clientes y otras personas);</a:t>
            </a:r>
          </a:p>
          <a:p>
            <a:r>
              <a:rPr lang="es-ES" dirty="0"/>
              <a:t>Utilice cubiertas faciales o </a:t>
            </a:r>
            <a:r>
              <a:rPr lang="es-ES" dirty="0" smtClean="0"/>
              <a:t>EPP </a:t>
            </a:r>
            <a:r>
              <a:rPr lang="es-ES" dirty="0"/>
              <a:t>apropiado (máscaras quirúrgicas / médicas o respirador N95) siempre que no se pueda lograr o mantener una distancia de 6 pies en los sitios de trabajo; para incluir vehículos.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33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Otras</a:t>
            </a:r>
            <a:r>
              <a:rPr lang="en-US" dirty="0"/>
              <a:t> </a:t>
            </a:r>
            <a:r>
              <a:rPr lang="en-US" dirty="0" err="1"/>
              <a:t>medidas</a:t>
            </a:r>
            <a:r>
              <a:rPr lang="en-US" dirty="0"/>
              <a:t> de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Lávese las manos con frecuencia con agua y jabón durante al menos 20 segundos; si no hay agua y jabón disponibles de inmediato, use un desinfectante de manos a base de alcohol que contenga al menos un 60% de alcohol y frótese las manos hasta que estén completamente secas.</a:t>
            </a:r>
          </a:p>
          <a:p>
            <a:r>
              <a:rPr lang="es-ES" dirty="0"/>
              <a:t>Asegure la etiqueta respiratoria adecuada, cúbrase al toser y estornudar.</a:t>
            </a:r>
          </a:p>
          <a:p>
            <a:r>
              <a:rPr lang="es-ES" dirty="0"/>
              <a:t>Evite tocarse los ojos, la nariz o la boca (la cara en general) con las manos sin lavar.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2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Saneamiento</a:t>
            </a:r>
            <a:r>
              <a:rPr lang="en-US" dirty="0"/>
              <a:t> / </a:t>
            </a:r>
            <a:r>
              <a:rPr lang="en-US" dirty="0" err="1"/>
              <a:t>Desinfección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Asegúrese de que las herramientas de trabajo, el equipo, los vehículos y el equipo contratado que se tocan con frecuencia se limpien y desinfecten de forma rutinaria. La limpieza se puede lograr utilizando agua y jabón. La desinfección se puede lograr utilizando sustancias aprobadas por OSHS y obtenidas de la Lista "N" de la EPA (o equivalente), o lejía destinada a la desinfección y que tenga una concentración de hipoclorito de sodio del 5% al 6</a:t>
            </a:r>
            <a:r>
              <a:rPr lang="es-ES" dirty="0" smtClean="0"/>
              <a:t>%.</a:t>
            </a:r>
          </a:p>
          <a:p>
            <a:r>
              <a:rPr lang="en-US" dirty="0" smtClean="0">
                <a:hlinkClick r:id="rId2"/>
              </a:rPr>
              <a:t>https://www.epa.gov/pesticide-registration/list-n-disinfectants-use-against-sars-cov-2-covid-19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9E910D-493F-4B68-8A13-2D27E6A00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566" y="2083718"/>
            <a:ext cx="5749055" cy="44474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Distanciamiento</a:t>
            </a:r>
            <a:r>
              <a:rPr lang="en-US" dirty="0"/>
              <a:t> social / </a:t>
            </a:r>
            <a:r>
              <a:rPr lang="en-US" dirty="0" err="1"/>
              <a:t>físico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DB10DB-9992-44C1-85DE-95BB6A1CF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5618212" cy="4023360"/>
          </a:xfrm>
        </p:spPr>
        <p:txBody>
          <a:bodyPr/>
          <a:lstStyle/>
          <a:p>
            <a:r>
              <a:rPr lang="es-ES" dirty="0"/>
              <a:t>Hemos publicado letreros, señales visuales y hemos realizado anuncios </a:t>
            </a:r>
            <a:endParaRPr lang="es-ES" dirty="0" smtClean="0"/>
          </a:p>
          <a:p>
            <a:r>
              <a:rPr lang="es-ES" dirty="0" smtClean="0"/>
              <a:t>Disminución </a:t>
            </a:r>
            <a:r>
              <a:rPr lang="es-ES" dirty="0"/>
              <a:t>de la densidad del lugar de trabajo</a:t>
            </a:r>
          </a:p>
          <a:p>
            <a:r>
              <a:rPr lang="es-ES" dirty="0"/>
              <a:t>Acceso controlado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7784241" y="2720196"/>
            <a:ext cx="2777704" cy="287547"/>
          </a:xfrm>
          <a:prstGeom prst="roundRect">
            <a:avLst/>
          </a:prstGeom>
          <a:solidFill>
            <a:srgbClr val="E66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DISTANCIAMIENTO SOCIAL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84241" y="3007743"/>
            <a:ext cx="2777704" cy="1955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B050"/>
                </a:solidFill>
              </a:rPr>
              <a:t>PARA EMERGENCIA COVID-19</a:t>
            </a:r>
          </a:p>
        </p:txBody>
      </p:sp>
    </p:spTree>
    <p:extLst>
      <p:ext uri="{BB962C8B-B14F-4D97-AF65-F5344CB8AC3E}">
        <p14:creationId xmlns:p14="http://schemas.microsoft.com/office/powerpoint/2010/main" val="330793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Áreas</a:t>
            </a:r>
            <a:r>
              <a:rPr lang="en-US" dirty="0"/>
              <a:t> </a:t>
            </a:r>
            <a:r>
              <a:rPr lang="en-US" dirty="0" err="1"/>
              <a:t>comunes</a:t>
            </a:r>
            <a:r>
              <a:rPr lang="en-US" dirty="0"/>
              <a:t>: </a:t>
            </a:r>
            <a:r>
              <a:rPr lang="en-US" dirty="0" err="1"/>
              <a:t>distanciamiento</a:t>
            </a:r>
            <a:r>
              <a:rPr lang="en-US" dirty="0"/>
              <a:t> </a:t>
            </a:r>
            <a:r>
              <a:rPr lang="en-US" dirty="0" err="1"/>
              <a:t>físico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B73B39-9036-4FDD-A42E-A18580F2B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531947" cy="4023360"/>
          </a:xfrm>
        </p:spPr>
        <p:txBody>
          <a:bodyPr/>
          <a:lstStyle/>
          <a:p>
            <a:r>
              <a:rPr lang="es-ES" b="1" dirty="0"/>
              <a:t>Publicación de entrada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Ocupación del espacio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Distanciamiento físico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Lavado / desinfección de manos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Limpieza y desinfección de superficies compartidas</a:t>
            </a:r>
            <a:endParaRPr lang="en-US" dirty="0" smtClean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D6C508-54DE-4127-B9BF-FE48D6000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790" y="3022162"/>
            <a:ext cx="4636978" cy="307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81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Usar</a:t>
            </a:r>
            <a:r>
              <a:rPr lang="en-US" dirty="0" smtClean="0"/>
              <a:t> EPP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B73B39-9036-4FDD-A42E-A18580F2B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Use una cubierta facial, una mascarilla clínica o un respirador si está indicado.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400" dirty="0"/>
              <a:t>Depende del nivel de exposición al peligro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A1DEB0-2574-4080-A9FF-6046AE91A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110" y="2789827"/>
            <a:ext cx="3088864" cy="316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8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Niveles de riesgo de </a:t>
            </a:r>
            <a:r>
              <a:rPr lang="es-ES" dirty="0" smtClean="0"/>
              <a:t>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Nuestro lugar de trabajo contiene tareas laborales </a:t>
            </a:r>
            <a:r>
              <a:rPr lang="es-ES" dirty="0" smtClean="0"/>
              <a:t>que son</a:t>
            </a:r>
            <a:endParaRPr lang="es-ES" dirty="0"/>
          </a:p>
          <a:p>
            <a:r>
              <a:rPr lang="es-ES" dirty="0"/>
              <a:t>Niveles de </a:t>
            </a:r>
            <a:r>
              <a:rPr lang="es-ES" dirty="0" smtClean="0"/>
              <a:t>Riesgo </a:t>
            </a:r>
            <a:r>
              <a:rPr lang="es-ES" dirty="0"/>
              <a:t>de </a:t>
            </a:r>
            <a:r>
              <a:rPr lang="es-ES" dirty="0" smtClean="0"/>
              <a:t>Exposición Medio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53223" y="5033263"/>
            <a:ext cx="376686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Los cuatro niveles de riesgo de exposición representan la distribución probable del riesgo.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355" y="1091866"/>
            <a:ext cx="4151736" cy="384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9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Plan de preparación y respuesta a enfermedades infecciosas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Requerido para:</a:t>
            </a:r>
          </a:p>
          <a:p>
            <a:r>
              <a:rPr lang="es-ES" sz="3200" dirty="0"/>
              <a:t>Muy alto</a:t>
            </a:r>
          </a:p>
          <a:p>
            <a:r>
              <a:rPr lang="es-ES" sz="3200" dirty="0"/>
              <a:t>Alto</a:t>
            </a:r>
          </a:p>
          <a:p>
            <a:r>
              <a:rPr lang="es-ES" sz="3200" dirty="0" smtClean="0"/>
              <a:t>Medio </a:t>
            </a:r>
            <a:r>
              <a:rPr lang="es-ES" sz="3200" dirty="0"/>
              <a:t>con más de 11 empleados</a:t>
            </a:r>
            <a:endParaRPr lang="en-US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2C413A-F91F-459C-9F4C-F040144C32B1}"/>
              </a:ext>
            </a:extLst>
          </p:cNvPr>
          <p:cNvSpPr/>
          <p:nvPr/>
        </p:nvSpPr>
        <p:spPr>
          <a:xfrm>
            <a:off x="99421" y="5033028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3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Plan de preparación y respuesta a enfermedades infecciosas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El Plan </a:t>
            </a:r>
            <a:r>
              <a:rPr lang="es-ES" sz="2800" dirty="0" smtClean="0"/>
              <a:t>contiene;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El </a:t>
            </a:r>
            <a:r>
              <a:rPr lang="es-ES" sz="2800" dirty="0"/>
              <a:t>(los) </a:t>
            </a:r>
            <a:r>
              <a:rPr lang="es-ES" sz="2800" dirty="0" smtClean="0"/>
              <a:t>nombre(s</a:t>
            </a:r>
            <a:r>
              <a:rPr lang="es-ES" sz="2800" dirty="0"/>
              <a:t>) y </a:t>
            </a:r>
            <a:r>
              <a:rPr lang="es-ES" sz="2800" dirty="0" smtClean="0"/>
              <a:t>cargo(s</a:t>
            </a:r>
            <a:r>
              <a:rPr lang="es-ES" sz="2800" dirty="0"/>
              <a:t>) si </a:t>
            </a:r>
            <a:r>
              <a:rPr lang="es-ES" sz="2800" dirty="0" smtClean="0"/>
              <a:t>la(s</a:t>
            </a:r>
            <a:r>
              <a:rPr lang="es-ES" sz="2800" dirty="0"/>
              <a:t>) </a:t>
            </a:r>
            <a:r>
              <a:rPr lang="es-ES" sz="2800" dirty="0" smtClean="0"/>
              <a:t>persona(s</a:t>
            </a:r>
            <a:r>
              <a:rPr lang="es-ES" sz="2800" dirty="0"/>
              <a:t>) </a:t>
            </a:r>
            <a:r>
              <a:rPr lang="es-ES" sz="2800" dirty="0" smtClean="0"/>
              <a:t>responsable(s</a:t>
            </a:r>
            <a:r>
              <a:rPr lang="es-ES" sz="2800" dirty="0"/>
              <a:t>) de administrar el </a:t>
            </a:r>
            <a:r>
              <a:rPr lang="es-ES" sz="2800" dirty="0" smtClean="0"/>
              <a:t>Plan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Prever </a:t>
            </a:r>
            <a:r>
              <a:rPr lang="es-ES" sz="2800" dirty="0"/>
              <a:t>la participación de los </a:t>
            </a:r>
            <a:r>
              <a:rPr lang="es-ES" sz="2800" dirty="0" smtClean="0"/>
              <a:t>empleados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Definir </a:t>
            </a:r>
            <a:r>
              <a:rPr lang="es-ES" sz="2800" dirty="0"/>
              <a:t>e ilustrar los niveles de riesgo de </a:t>
            </a:r>
            <a:r>
              <a:rPr lang="es-ES" sz="2800" dirty="0" smtClean="0"/>
              <a:t>exposición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Dónde</a:t>
            </a:r>
            <a:r>
              <a:rPr lang="es-ES" sz="2800" dirty="0"/>
              <a:t>, cómo y qué fuentes podrían </a:t>
            </a:r>
            <a:r>
              <a:rPr lang="es-ES" sz="2800" dirty="0" smtClean="0"/>
              <a:t>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Controles </a:t>
            </a:r>
            <a:r>
              <a:rPr lang="es-ES" sz="2800" dirty="0"/>
              <a:t>de ingeniería, controles administrativos, prácticas laborales y </a:t>
            </a:r>
            <a:r>
              <a:rPr lang="es-ES" sz="2800" dirty="0" smtClean="0"/>
              <a:t>EPP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800" dirty="0" smtClean="0"/>
              <a:t>Planes </a:t>
            </a:r>
            <a:r>
              <a:rPr lang="es-ES" sz="2800" dirty="0"/>
              <a:t>de contingencia para brotes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Plan de preparación y respuesta a enfermedades infecciosas, continuación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400" dirty="0"/>
              <a:t>El Plan contiene;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2200" dirty="0"/>
              <a:t>Prevención y control de infecciones</a:t>
            </a:r>
          </a:p>
          <a:p>
            <a:pPr lvl="2"/>
            <a:r>
              <a:rPr lang="es-ES" sz="2000" dirty="0"/>
              <a:t>Lavarse las manos</a:t>
            </a:r>
          </a:p>
          <a:p>
            <a:pPr lvl="2"/>
            <a:r>
              <a:rPr lang="es-ES" sz="2000" dirty="0"/>
              <a:t>Ama de llaves / limpieza</a:t>
            </a:r>
          </a:p>
          <a:p>
            <a:pPr lvl="2"/>
            <a:r>
              <a:rPr lang="es-ES" sz="2000" dirty="0"/>
              <a:t>Educación de la fuerza laboral y de los visitantes</a:t>
            </a:r>
          </a:p>
          <a:p>
            <a:pPr lvl="1"/>
            <a:r>
              <a:rPr lang="es-ES" sz="2200" dirty="0"/>
              <a:t>Identificación y aislamiento</a:t>
            </a:r>
          </a:p>
          <a:p>
            <a:pPr lvl="1"/>
            <a:r>
              <a:rPr lang="es-ES" sz="2200" dirty="0"/>
              <a:t>Empleados que informan síntomas de COVID-19</a:t>
            </a:r>
          </a:p>
          <a:p>
            <a:pPr lvl="1"/>
            <a:r>
              <a:rPr lang="es-ES" sz="2200" dirty="0"/>
              <a:t>Contratistas, subcontratistas, proveedores, etc.</a:t>
            </a:r>
          </a:p>
          <a:p>
            <a:pPr lvl="1"/>
            <a:r>
              <a:rPr lang="es-ES" sz="2200" dirty="0"/>
              <a:t>Directrices </a:t>
            </a:r>
            <a:r>
              <a:rPr lang="es-ES" sz="2200" dirty="0" smtClean="0"/>
              <a:t>del </a:t>
            </a:r>
            <a:r>
              <a:rPr lang="es-ES" sz="2200" dirty="0"/>
              <a:t>CDC o documentos de orientación </a:t>
            </a:r>
            <a:r>
              <a:rPr lang="es-ES" sz="2200" dirty="0" smtClean="0"/>
              <a:t>del estado de </a:t>
            </a:r>
            <a:r>
              <a:rPr lang="es-ES" sz="2200" dirty="0"/>
              <a:t>Virginia</a:t>
            </a:r>
          </a:p>
          <a:p>
            <a:pPr lvl="1"/>
            <a:r>
              <a:rPr lang="es-ES" sz="2200" dirty="0"/>
              <a:t>Órdenes ejecutivas obligatorias de Virginia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018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Disposición contra la discriminación según la norma;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Ninguna persona despedirá o discriminará de alguna manera a un empleado porque el empleado </a:t>
            </a:r>
            <a:r>
              <a:rPr lang="es-ES" sz="2400" dirty="0" smtClean="0"/>
              <a:t>ha:</a:t>
            </a:r>
            <a:endParaRPr lang="es-ES" sz="2400" dirty="0"/>
          </a:p>
          <a:p>
            <a:pPr lvl="1"/>
            <a:r>
              <a:rPr lang="es-ES" sz="2200" dirty="0" smtClean="0"/>
              <a:t>Ejercido sus derechos </a:t>
            </a:r>
            <a:r>
              <a:rPr lang="es-ES" sz="2200" dirty="0"/>
              <a:t>bajo las disposiciones de seguridad y salud de este Título 40.1 estándar del Código de Virginia, y las regulaciones de implementación bajo 16VAC25-60-110 para ellos mismos o para otros.</a:t>
            </a:r>
          </a:p>
          <a:p>
            <a:pPr lvl="1"/>
            <a:r>
              <a:rPr lang="es-ES" sz="2200" dirty="0" smtClean="0"/>
              <a:t>Proporcionado voluntariamente y usa </a:t>
            </a:r>
            <a:r>
              <a:rPr lang="es-ES" sz="2200" dirty="0"/>
              <a:t>su propio equipo de protección personal, siempre que el </a:t>
            </a:r>
            <a:r>
              <a:rPr lang="es-ES" sz="2200" dirty="0" smtClean="0"/>
              <a:t>EPP </a:t>
            </a:r>
            <a:r>
              <a:rPr lang="es-ES" sz="2200" dirty="0"/>
              <a:t>no cree un peligro mayor para el empleado, o cree un peligro serio para otros empleados.</a:t>
            </a:r>
          </a:p>
          <a:p>
            <a:pPr lvl="1"/>
            <a:r>
              <a:rPr lang="es-ES" sz="2200" dirty="0" smtClean="0"/>
              <a:t>Planteado </a:t>
            </a:r>
            <a:r>
              <a:rPr lang="es-ES" sz="2200" dirty="0"/>
              <a:t>una preocupación razonable sobre el control de infecciones relacionadas con el virus SARS-CoV-2 y la enfermedad COVID-19 al empleador, otros empleados o una agencia gubernamental, o al público, por ejemplo, a través de medios impresos, en línea, sociales o cualquier otro medio.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3871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derecho de los empleados a rechazar el trabajo inseguro.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Consulte §16VAC25-60-110 para conocer los requisitos relacionados con el despido o la disciplina de un empleado que se ha negado a completar una tarea asignada debido a un temor razonable de lesión o muerte.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1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NIVELES DE RIESGO DE 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MENOR RIESGO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Normalmente no requiere contacto dentro de seis </a:t>
            </a:r>
            <a:r>
              <a:rPr lang="es-ES" dirty="0" smtClean="0"/>
              <a:t>pies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Contacto </a:t>
            </a:r>
            <a:r>
              <a:rPr lang="es-ES" dirty="0"/>
              <a:t>laboral </a:t>
            </a:r>
            <a:r>
              <a:rPr lang="es-ES" dirty="0" smtClean="0"/>
              <a:t>mínimo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O </a:t>
            </a:r>
            <a:r>
              <a:rPr lang="es-ES" dirty="0"/>
              <a:t>- puede lograr un contacto ocupacional mínimo</a:t>
            </a:r>
          </a:p>
          <a:p>
            <a:r>
              <a:rPr lang="es-ES" dirty="0" smtClean="0"/>
              <a:t>Es </a:t>
            </a:r>
            <a:r>
              <a:rPr lang="es-ES" dirty="0"/>
              <a:t>decir, personal de oficina con una interacción limitada requerida con el público, los </a:t>
            </a:r>
            <a:r>
              <a:rPr lang="es-ES" dirty="0" smtClean="0"/>
              <a:t>clientes, o </a:t>
            </a:r>
            <a:r>
              <a:rPr lang="es-ES" dirty="0"/>
              <a:t>en general, capaz de mantener la distancia física de sus compañeros de trabajo, proveedores o contratistas.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NIVELES DE RIESGO DE 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RIESGO MEDIO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Requiere </a:t>
            </a:r>
            <a:r>
              <a:rPr lang="es-ES" dirty="0"/>
              <a:t>más que un contacto ocupacional mínimo dentro de seis pies</a:t>
            </a:r>
          </a:p>
          <a:p>
            <a:r>
              <a:rPr lang="es-ES" dirty="0"/>
              <a:t>E</a:t>
            </a:r>
            <a:r>
              <a:rPr lang="es-ES" dirty="0" smtClean="0"/>
              <a:t>s </a:t>
            </a:r>
            <a:r>
              <a:rPr lang="es-ES" dirty="0"/>
              <a:t>decir, personal con la interacción requerida regular con el público, clientes o compañeros de trabajo, proveedores o contratistas, todo sin fuentes conocidas o sospechadas de COVID-19.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60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NIVELES DE RIESGO DE 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ALTO RIESGO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Alto potencial de exposición de los empleados dentro de los seis pies</a:t>
            </a:r>
          </a:p>
          <a:p>
            <a:r>
              <a:rPr lang="es-ES" dirty="0"/>
              <a:t>Estos serán personal con la interacción requerida regular con clientes, pacientes u otros, todos con fuentes desconocidas o sospechosas de COVID-19. (por ejemplo, personal de primeros auxilios, proveedores de transporte médico, personal de apoyo no médico, atención domiciliaria / hogares grupales donde se produce el contacto directo con el cliente o el paciente, instalaciones correccionales).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7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NIVELES DE RIESGO DE 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MUY ALTO RIESGO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Alto potencial de exposición de los empleados dentro de los seis pies</a:t>
            </a:r>
          </a:p>
          <a:p>
            <a:r>
              <a:rPr lang="es-ES" dirty="0"/>
              <a:t>E</a:t>
            </a:r>
            <a:r>
              <a:rPr lang="es-ES" dirty="0" smtClean="0"/>
              <a:t>s </a:t>
            </a:r>
            <a:r>
              <a:rPr lang="es-ES" dirty="0"/>
              <a:t>decir, realizar procedimientos médicos específicos (por ejemplo, procedimientos que generan aerosoles como paramédicos (tanto EMS como contra incendios</a:t>
            </a:r>
            <a:r>
              <a:rPr lang="es-ES" dirty="0" smtClean="0"/>
              <a:t>))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98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Determinación de los niveles de riesgo de exposición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777" y="2447026"/>
            <a:ext cx="6181804" cy="4023360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Evaluamos lo siguiente;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Tareas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Ambiente </a:t>
            </a:r>
            <a:r>
              <a:rPr lang="es-ES" dirty="0"/>
              <a:t>de </a:t>
            </a:r>
            <a:r>
              <a:rPr lang="es-ES" dirty="0" smtClean="0"/>
              <a:t>trabajo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Presencia </a:t>
            </a:r>
            <a:r>
              <a:rPr lang="es-ES" dirty="0"/>
              <a:t>del </a:t>
            </a:r>
            <a:r>
              <a:rPr lang="es-ES" dirty="0" smtClean="0"/>
              <a:t>virus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Número </a:t>
            </a:r>
            <a:r>
              <a:rPr lang="es-ES" dirty="0"/>
              <a:t>de empleados y tamaño del área de </a:t>
            </a:r>
            <a:r>
              <a:rPr lang="es-ES" dirty="0" smtClean="0"/>
              <a:t>trabajo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Distancias </a:t>
            </a:r>
            <a:r>
              <a:rPr lang="es-ES" dirty="0"/>
              <a:t>de </a:t>
            </a:r>
            <a:r>
              <a:rPr lang="es-ES" dirty="0" smtClean="0"/>
              <a:t>trabajo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Duración </a:t>
            </a:r>
            <a:r>
              <a:rPr lang="es-ES" dirty="0"/>
              <a:t>/ frecuencia de </a:t>
            </a:r>
            <a:r>
              <a:rPr lang="es-ES" dirty="0" smtClean="0"/>
              <a:t>exposición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Peligros </a:t>
            </a:r>
            <a:r>
              <a:rPr lang="es-ES" dirty="0"/>
              <a:t>encontrados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6441055" y="1727739"/>
            <a:ext cx="5796952" cy="4641849"/>
            <a:chOff x="4451" y="1050"/>
            <a:chExt cx="3116" cy="2924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4854" y="1101"/>
              <a:ext cx="2713" cy="2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1" y="1050"/>
              <a:ext cx="2716" cy="2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Oval 6"/>
          <p:cNvSpPr/>
          <p:nvPr/>
        </p:nvSpPr>
        <p:spPr>
          <a:xfrm>
            <a:off x="8216852" y="1792539"/>
            <a:ext cx="1414731" cy="115702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Tarea de trabajo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726903" y="2554712"/>
            <a:ext cx="1489178" cy="116031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Presencia</a:t>
            </a:r>
            <a:r>
              <a:rPr lang="en-US" dirty="0" smtClean="0"/>
              <a:t> </a:t>
            </a:r>
            <a:r>
              <a:rPr lang="en-US" dirty="0"/>
              <a:t>de virus</a:t>
            </a:r>
          </a:p>
        </p:txBody>
      </p:sp>
      <p:sp>
        <p:nvSpPr>
          <p:cNvPr id="10" name="Oval 9"/>
          <p:cNvSpPr/>
          <p:nvPr/>
        </p:nvSpPr>
        <p:spPr>
          <a:xfrm>
            <a:off x="9729914" y="4091098"/>
            <a:ext cx="1391727" cy="115593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Presencia de una persona con COVID-19 conocida o sospechada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8186126" y="4865298"/>
            <a:ext cx="1463957" cy="11716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Numero de </a:t>
            </a:r>
            <a:r>
              <a:rPr lang="es-ES" sz="1400" dirty="0"/>
              <a:t>Empleados / Tamaño del área de trabajo</a:t>
            </a:r>
            <a:endParaRPr lang="en-US" sz="1400" dirty="0"/>
          </a:p>
        </p:txBody>
      </p:sp>
      <p:sp>
        <p:nvSpPr>
          <p:cNvPr id="12" name="Oval 11"/>
          <p:cNvSpPr/>
          <p:nvPr/>
        </p:nvSpPr>
        <p:spPr>
          <a:xfrm>
            <a:off x="6701735" y="4083616"/>
            <a:ext cx="1408979" cy="115593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Distancia de trabajo entre personas</a:t>
            </a:r>
            <a:endParaRPr lang="en-US" sz="1400" dirty="0"/>
          </a:p>
        </p:txBody>
      </p:sp>
      <p:sp>
        <p:nvSpPr>
          <p:cNvPr id="13" name="Oval 12"/>
          <p:cNvSpPr/>
          <p:nvPr/>
        </p:nvSpPr>
        <p:spPr>
          <a:xfrm>
            <a:off x="6712552" y="2576336"/>
            <a:ext cx="1408980" cy="11386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Duración</a:t>
            </a:r>
            <a:r>
              <a:rPr lang="en-US" sz="1400" dirty="0"/>
              <a:t> / </a:t>
            </a:r>
            <a:r>
              <a:rPr lang="en-US" sz="1400" dirty="0" err="1"/>
              <a:t>frecuencia</a:t>
            </a:r>
            <a:r>
              <a:rPr lang="en-US" sz="1400" dirty="0"/>
              <a:t> de </a:t>
            </a:r>
            <a:r>
              <a:rPr lang="en-US" sz="1400" dirty="0" err="1"/>
              <a:t>exposición</a:t>
            </a:r>
            <a:endParaRPr lang="en-US" sz="1400" dirty="0"/>
          </a:p>
        </p:txBody>
      </p:sp>
      <p:sp>
        <p:nvSpPr>
          <p:cNvPr id="14" name="Oval 13"/>
          <p:cNvSpPr/>
          <p:nvPr/>
        </p:nvSpPr>
        <p:spPr>
          <a:xfrm>
            <a:off x="7907835" y="3086426"/>
            <a:ext cx="2035834" cy="16505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exposición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Requisitos</a:t>
            </a:r>
            <a:r>
              <a:rPr lang="en-US" dirty="0"/>
              <a:t> </a:t>
            </a:r>
            <a:r>
              <a:rPr lang="en-US" dirty="0" smtClean="0"/>
              <a:t>de la Norma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RIESGO MUY ALTO, ALTO y </a:t>
            </a:r>
            <a:r>
              <a:rPr lang="es-ES" dirty="0" smtClean="0"/>
              <a:t>MEDIO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Formación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dirty="0"/>
              <a:t>Requisitos de esta norma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dirty="0"/>
              <a:t>Características y métodos de propagación de la </a:t>
            </a:r>
            <a:r>
              <a:rPr lang="es-ES" dirty="0" smtClean="0"/>
              <a:t>enfermedad</a:t>
            </a:r>
            <a:endParaRPr lang="es-E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s-ES" dirty="0"/>
              <a:t>Factores de riesgo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dirty="0"/>
              <a:t>Sensibilización y formación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dirty="0"/>
              <a:t>Prácticas laborales seguras y saludables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EPP</a:t>
            </a:r>
            <a:endParaRPr lang="es-ES" dirty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Anti-discriminación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Plan de preparación y respuesta a enfermedades infecciosas (para ser informado / capacitado)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4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7414-34C5-4176-AEF3-9AFEDB7DA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Requisitos</a:t>
            </a:r>
            <a:r>
              <a:rPr lang="en-US" dirty="0" smtClean="0"/>
              <a:t> De la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continuación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016C-77CF-496B-82C4-D8CEA85F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MENOR RIESGO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Formación de </a:t>
            </a:r>
            <a:r>
              <a:rPr lang="es-ES" dirty="0" smtClean="0"/>
              <a:t>concienciación </a:t>
            </a:r>
            <a:r>
              <a:rPr lang="es-ES" dirty="0"/>
              <a:t>general para todos los afectados.</a:t>
            </a:r>
          </a:p>
          <a:p>
            <a:pPr lvl="1"/>
            <a:r>
              <a:rPr lang="es-ES" dirty="0"/>
              <a:t>Algunos empleados identificados como de menor riesgo también pueden trabajar ocasionalmente en una categoría de riesgo medio. Por lo tanto requiere esta formación.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137</TotalTime>
  <Words>1645</Words>
  <Application>Microsoft Office PowerPoint</Application>
  <PresentationFormat>Widescreen</PresentationFormat>
  <Paragraphs>131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Tw Cen MT</vt:lpstr>
      <vt:lpstr>Tw Cen MT Condensed</vt:lpstr>
      <vt:lpstr>Wingdings 3</vt:lpstr>
      <vt:lpstr>Integral</vt:lpstr>
      <vt:lpstr>Capacitación  DE Prevención de enfermedades infecciosas del virus SARS-CoV-2 que causa COVID-19 16VAC25-220</vt:lpstr>
      <vt:lpstr>Niveles de riesgo de exposición</vt:lpstr>
      <vt:lpstr>NIVELES DE RIESGO DE EXPOSICIÓN</vt:lpstr>
      <vt:lpstr>NIVELES DE RIESGO DE EXPOSICIÓN</vt:lpstr>
      <vt:lpstr>NIVELES DE RIESGO DE EXPOSICIÓN</vt:lpstr>
      <vt:lpstr>NIVELES DE RIESGO DE EXPOSICIÓN</vt:lpstr>
      <vt:lpstr>Determinación de los niveles de riesgo de exposición</vt:lpstr>
      <vt:lpstr>Requisitos de la Norma</vt:lpstr>
      <vt:lpstr>Requisitos De la norma, continuación</vt:lpstr>
      <vt:lpstr>Las características y métodos de transmisión del virus SARS-CoV-2.</vt:lpstr>
      <vt:lpstr>Los signos y síntomas de la enfermedad COVID-19</vt:lpstr>
      <vt:lpstr>COVID-19 puede ser mortal</vt:lpstr>
      <vt:lpstr>Capacidad de las personas presintomáticas y asintomáticas DEL COVID-19 para transmitir el virus SARS-CoV-2</vt:lpstr>
      <vt:lpstr>Implementar prácticas laborales y medidas de control.</vt:lpstr>
      <vt:lpstr>Otras medidas de control</vt:lpstr>
      <vt:lpstr>Saneamiento / Desinfección</vt:lpstr>
      <vt:lpstr>Distanciamiento social / físico</vt:lpstr>
      <vt:lpstr>Áreas comunes: distanciamiento físico</vt:lpstr>
      <vt:lpstr>Usar EPP</vt:lpstr>
      <vt:lpstr>Plan de preparación y respuesta a enfermedades infecciosas</vt:lpstr>
      <vt:lpstr>Plan de preparación y respuesta a enfermedades infecciosas</vt:lpstr>
      <vt:lpstr>Plan de preparación y respuesta a enfermedades infecciosas, continuación</vt:lpstr>
      <vt:lpstr>Disposición contra la discriminación según la norma;</vt:lpstr>
      <vt:lpstr>El derecho de los empleados a rechazar el trabajo inseguro.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Jennifer (DOLI)</dc:creator>
  <cp:lastModifiedBy>Cruz-corniel, Jeremias (DOLI)</cp:lastModifiedBy>
  <cp:revision>28</cp:revision>
  <dcterms:created xsi:type="dcterms:W3CDTF">2020-08-14T13:00:09Z</dcterms:created>
  <dcterms:modified xsi:type="dcterms:W3CDTF">2021-01-26T17:08:46Z</dcterms:modified>
</cp:coreProperties>
</file>